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61" r:id="rId6"/>
    <p:sldMasterId id="2147483663" r:id="rId7"/>
  </p:sldMasterIdLst>
  <p:notesMasterIdLst>
    <p:notesMasterId r:id="rId15"/>
  </p:notesMasterIdLst>
  <p:sldIdLst>
    <p:sldId id="256" r:id="rId8"/>
    <p:sldId id="260" r:id="rId9"/>
    <p:sldId id="261" r:id="rId10"/>
    <p:sldId id="367" r:id="rId11"/>
    <p:sldId id="347" r:id="rId12"/>
    <p:sldId id="522" r:id="rId13"/>
    <p:sldId id="34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y Pearson" initials="CP" lastIdx="18" clrIdx="6">
    <p:extLst>
      <p:ext uri="{19B8F6BF-5375-455C-9EA6-DF929625EA0E}">
        <p15:presenceInfo xmlns:p15="http://schemas.microsoft.com/office/powerpoint/2012/main" userId="S::CPearson@pearlandtx.gov::bd0ccb8f-ed53-42a7-b422-6a5168bed34f" providerId="AD"/>
      </p:ext>
    </p:extLst>
  </p:cmAuthor>
  <p:cmAuthor id="1" name="Rachel Wynslow" initials="RW" lastIdx="8" clrIdx="0">
    <p:extLst>
      <p:ext uri="{19B8F6BF-5375-455C-9EA6-DF929625EA0E}">
        <p15:presenceInfo xmlns:p15="http://schemas.microsoft.com/office/powerpoint/2012/main" userId="S::rwynslow@pearlandtx.gov::6439605e-76a6-4d51-8a64-27996fb09c39" providerId="AD"/>
      </p:ext>
    </p:extLst>
  </p:cmAuthor>
  <p:cmAuthor id="8" name="Clay Pearson" initials="CP [2]" lastIdx="4" clrIdx="7">
    <p:extLst>
      <p:ext uri="{19B8F6BF-5375-455C-9EA6-DF929625EA0E}">
        <p15:presenceInfo xmlns:p15="http://schemas.microsoft.com/office/powerpoint/2012/main" userId="Clay Pearson" providerId="None"/>
      </p:ext>
    </p:extLst>
  </p:cmAuthor>
  <p:cmAuthor id="2" name="Eric Roche" initials="ER" lastIdx="7" clrIdx="1">
    <p:extLst>
      <p:ext uri="{19B8F6BF-5375-455C-9EA6-DF929625EA0E}">
        <p15:presenceInfo xmlns:p15="http://schemas.microsoft.com/office/powerpoint/2012/main" userId="S::eroche@pearlandtx.gov::c4106cf6-bbb5-4e8e-b168-ed0eb5acadb4" providerId="AD"/>
      </p:ext>
    </p:extLst>
  </p:cmAuthor>
  <p:cmAuthor id="9" name="Darrin Coker" initials="DC" lastIdx="1" clrIdx="8">
    <p:extLst>
      <p:ext uri="{19B8F6BF-5375-455C-9EA6-DF929625EA0E}">
        <p15:presenceInfo xmlns:p15="http://schemas.microsoft.com/office/powerpoint/2012/main" userId="S::dcoker@pearlandtx.gov::f6b07639-6428-4a65-9992-beebdf6e7eba" providerId="AD"/>
      </p:ext>
    </p:extLst>
  </p:cmAuthor>
  <p:cmAuthor id="3" name="Amy Johnson" initials="AJ" lastIdx="22" clrIdx="2">
    <p:extLst>
      <p:ext uri="{19B8F6BF-5375-455C-9EA6-DF929625EA0E}">
        <p15:presenceInfo xmlns:p15="http://schemas.microsoft.com/office/powerpoint/2012/main" userId="S::ajohnson@pearlandtx.gov::5977fab8-9f63-4c7c-9be7-961bffd97866" providerId="AD"/>
      </p:ext>
    </p:extLst>
  </p:cmAuthor>
  <p:cmAuthor id="4" name="Khoa Nguyen" initials="KN" lastIdx="3" clrIdx="3">
    <p:extLst>
      <p:ext uri="{19B8F6BF-5375-455C-9EA6-DF929625EA0E}">
        <p15:presenceInfo xmlns:p15="http://schemas.microsoft.com/office/powerpoint/2012/main" userId="S::knguyen@pearlandtx.gov::763e464d-55eb-406e-8959-96312e503844" providerId="AD"/>
      </p:ext>
    </p:extLst>
  </p:cmAuthor>
  <p:cmAuthor id="5" name="Kristen Woolley" initials="KW" lastIdx="5" clrIdx="4">
    <p:extLst>
      <p:ext uri="{19B8F6BF-5375-455C-9EA6-DF929625EA0E}">
        <p15:presenceInfo xmlns:p15="http://schemas.microsoft.com/office/powerpoint/2012/main" userId="S::kwoolley@pearlandtx.gov::8b51f667-53ab-4105-9c09-4b6aaca6098f" providerId="AD"/>
      </p:ext>
    </p:extLst>
  </p:cmAuthor>
  <p:cmAuthor id="6" name="Joshua Lee" initials="JL" lastIdx="2" clrIdx="5">
    <p:extLst>
      <p:ext uri="{19B8F6BF-5375-455C-9EA6-DF929625EA0E}">
        <p15:presenceInfo xmlns:p15="http://schemas.microsoft.com/office/powerpoint/2012/main" userId="S::Jolee@pearlandtx.gov::1a740bdd-aa94-49fc-91ca-2de8e8059a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788E"/>
    <a:srgbClr val="5687A0"/>
    <a:srgbClr val="8E9CA4"/>
    <a:srgbClr val="87A0AB"/>
    <a:srgbClr val="FFFFFF"/>
    <a:srgbClr val="4A7FAB"/>
    <a:srgbClr val="D9D9D9"/>
    <a:srgbClr val="005CB9"/>
    <a:srgbClr val="275C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5275D-DEDC-6B1E-FF9D-6A6E2E92FE28}" v="160" dt="2021-09-22T20:06:28.693"/>
    <p1510:client id="{662BF7B0-7AB2-478F-B16D-EDCE6246D560}" v="2" dt="2021-09-22T21:16:01.845"/>
    <p1510:client id="{F9593B58-7CFC-1662-DE6F-23F2ADD0418C}" v="1" dt="2021-09-22T20:11:41.026"/>
    <p1510:client id="{FA195F64-6AAD-4B06-5A92-2245A6BE933A}" v="1" dt="2021-09-22T20:16:2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9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AF4EEB-C57E-4570-B303-C79EEFD67361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05072-0C63-43B0-B649-E1A67C996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09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62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FF586-634D-43A3-B053-DD4A0330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87758-1790-4882-B148-D764A107E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D7C935-7DEF-4FBA-8346-1B3F8D8DE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61102-AA61-400A-93FA-258CBA464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69E0B-B895-481B-9F13-C277C7A1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A9C88-3A24-4355-83BB-8A479C17C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60A8-2469-48C8-8A49-C4B5F019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79400-09FF-40E7-8990-8A54E6B2C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881879-4A78-4DA0-942A-DFAEF2949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8707FB-CC20-4FAA-9054-D8CA4FECA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67FE7A-57D0-495B-B52E-3A141F756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B0C91-B4A2-49B5-B632-4059977C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01925" y="278864"/>
            <a:ext cx="760869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766" y="62168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3A5D"/>
                </a:solidFill>
                <a:latin typeface="Arial Black" panose="020B0A04020102020204" pitchFamily="34" charset="0"/>
              </a:defRPr>
            </a:lvl1pPr>
          </a:lstStyle>
          <a:p>
            <a:fld id="{C7BB9479-D2FC-45E2-8DD4-CC058BC97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20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1925" y="278864"/>
            <a:ext cx="760869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766" y="62168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3A5D"/>
                </a:solidFill>
                <a:latin typeface="Arial Black" panose="020B0A04020102020204" pitchFamily="34" charset="0"/>
              </a:defRPr>
            </a:lvl1pPr>
          </a:lstStyle>
          <a:p>
            <a:fld id="{C7BB9479-D2FC-45E2-8DD4-CC058BC97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7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765005"/>
            <a:ext cx="6172200" cy="40960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99684"/>
            <a:ext cx="3932237" cy="39693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1925" y="278864"/>
            <a:ext cx="760869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766" y="62168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3A5D"/>
                </a:solidFill>
                <a:latin typeface="Arial Black" panose="020B0A04020102020204" pitchFamily="34" charset="0"/>
              </a:defRPr>
            </a:lvl1pPr>
          </a:lstStyle>
          <a:p>
            <a:fld id="{C7BB9479-D2FC-45E2-8DD4-CC058BC97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21078" y="1736651"/>
            <a:ext cx="5734309" cy="41323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899684"/>
            <a:ext cx="3932237" cy="39693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1925" y="278864"/>
            <a:ext cx="7608698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766" y="62168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3A5D"/>
                </a:solidFill>
                <a:latin typeface="Arial Black" panose="020B0A04020102020204" pitchFamily="34" charset="0"/>
              </a:defRPr>
            </a:lvl1pPr>
          </a:lstStyle>
          <a:p>
            <a:fld id="{C7BB9479-D2FC-45E2-8DD4-CC058BC97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2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60D7-3D1F-432F-AD14-3B8ADFCA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3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07E03-4940-41F8-A901-B81850E43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9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7AD4-CEC8-42CE-A141-BAEEA5BB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77F4B-457F-4B06-80A3-F2B341099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242AB-F8C5-43AC-928B-C24AEDEF9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6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275F8-F6F8-4DD2-827B-9B8AC2113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98213"/>
            <a:ext cx="9144000" cy="92052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B9F9DA-7139-4CB1-97CA-C4CF57CF9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22029"/>
            <a:ext cx="9144000" cy="4796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48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60D7-3D1F-432F-AD14-3B8ADFCA6A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331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007E03-4940-41F8-A901-B81850E43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29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01377-C8B4-42CD-B5FA-AAE8DEBC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64815-B1F6-49F8-A074-055B3376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983F1-912A-4EAA-B3AE-420D711D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C5CEE-CB68-4F95-9335-9A2210B9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9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1F4D-6E62-4C51-BDE3-25935A4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789D9-BE24-4068-9149-EFE12FA9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EE5C3-58C0-4746-AE96-0FC246DE6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2454-358C-4F3F-933F-85F1097F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2BD-5064-4F89-B272-2A63308A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D0BF-2199-450A-8E55-92FC6AF59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3EA44-F133-416D-B2F1-0481D0DB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A41D-ADC2-46C7-B37A-FBB7E1DE7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2DDC4-19AF-461D-B43C-22B44DE0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1D63-8A3C-42CA-BB5D-123FC5EB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3746-D78E-461A-8A9E-8D1FA762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C-E16E-4657-86CF-8B7EAB7703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624EC2-6DAC-42F3-B477-BF0AD880B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F7663-4ED2-4CA5-A99E-85B9D79C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3E198-3E53-4500-893C-264E0C1CB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C26B9-2533-4E50-A987-2D6E7273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20697-95AC-4AF5-BA9B-14A181784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84539-46B1-4706-BCA6-709F4AEE5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1B8159-A54B-490B-B594-C845EE16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67F14D-DECF-44AE-89F8-10981122E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E154E-94A2-4068-82AC-E170D605D8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42B90-9B35-4205-A38B-8C95F82B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98BC3D-20D3-49E0-89F6-E711D0B44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39732-E6EA-47E1-8551-177DDBC9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5E0D9-A57E-4C8A-A299-06F08FAC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230698-6E3D-441F-885C-05BCA3AD9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0EC94-FAAE-4B90-B88E-53F2785F6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30E44-4B3E-4087-8121-B946DFB5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9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7E2CC-537B-4B54-9499-EDBEDB6B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DDEDC-994C-4831-8C67-62AFE972A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1B734-B06B-4BED-ADEF-8184F465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3234949-2FBC-44DC-87F2-4857D78D22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9EE24A-CC99-46EE-9960-1D6444F9AF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FY22 Tax Rate Presentation Second Reading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1EB5AC-FC49-449A-A111-C586A4790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3B32-D863-4AD6-9326-56C490C1B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D9FB4D-D958-49C9-A9A9-D287BAE095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1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1380B6-B258-462E-9A68-1DA85B97A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FE8C2-8FAF-435A-874C-E4EC85E74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5B370-EC93-4C4F-9096-30554BF00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D0AB6-D6AB-49DD-BF1E-D9B42F5AA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9/27/21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A4989-7959-4D17-8BE7-DCD424397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FY22 Tax Rate Presentation Second 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A7A37-FEFF-4663-9AF6-E5E475B04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C5CEE-CB68-4F95-9335-9A2210B99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7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46C1FCA5-A2CB-42A4-964E-F1CE24978A1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D0E5A3-2EC8-4BFC-8C94-FE1A5382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C9419-F768-4732-8C37-5A20DBAD3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8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8B121-065B-4572-AD91-E0DDDB901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248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9/27/21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16C13-9376-40E9-9DB0-C81A5DA5C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2486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FY22 Tax Rate Presentation Second Reading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6EA0B-ED2F-4308-AF2A-C2C7F1117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248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A3615-FBB5-45BB-A2CC-CA985B73D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5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80" r:id="rId9"/>
    <p:sldLayoutId id="2147483681" r:id="rId10"/>
    <p:sldLayoutId id="2147483683" r:id="rId11"/>
    <p:sldLayoutId id="2147483684" r:id="rId12"/>
    <p:sldLayoutId id="214748368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03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B2B7B3-F879-4D51-B120-8C4DCB3C6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4" y="-294770"/>
            <a:ext cx="10515600" cy="1325563"/>
          </a:xfrm>
        </p:spPr>
        <p:txBody>
          <a:bodyPr/>
          <a:lstStyle/>
          <a:p>
            <a:r>
              <a:rPr lang="en-US"/>
              <a:t>Taxable Value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CA718D-EF85-49A3-B52A-F78B06DB2E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714" y="665680"/>
            <a:ext cx="3790310" cy="521858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600" dirty="0"/>
              <a:t>Revaluations and growth in our high-quality community have increased the </a:t>
            </a:r>
            <a:r>
              <a:rPr lang="en-US" sz="1600" i="1" dirty="0"/>
              <a:t>taxable</a:t>
            </a:r>
            <a:r>
              <a:rPr lang="en-US" sz="1600" dirty="0"/>
              <a:t> roll (excluding the Shadow Creek TIRZ) to $9.6B, an 4.3% increase from the year prior.</a:t>
            </a:r>
          </a:p>
          <a:p>
            <a:pPr>
              <a:lnSpc>
                <a:spcPct val="120000"/>
              </a:lnSpc>
            </a:pPr>
            <a:r>
              <a:rPr lang="en-US" sz="1600" dirty="0"/>
              <a:t>The FY 22 budget is based upon values received from Brazoria County (includes Harris and Fort Bent Counties) on 8/2. </a:t>
            </a:r>
            <a:endParaRPr lang="en-US" sz="1600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sz="1600" dirty="0"/>
              <a:t>Thank you to Brazoria County for their assistance as we continue to adapt to SB2’s changes to tax laws. </a:t>
            </a:r>
            <a:endParaRPr lang="en-US" sz="1600" dirty="0">
              <a:cs typeface="Arial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706A43A-E96F-47B6-978F-7DA6553AC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792" y="1772959"/>
            <a:ext cx="7838251" cy="316099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DB152F7-3486-40C0-9737-889EE770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2A9E03-6B48-41F8-8DA0-C09B4554B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2</a:t>
            </a:fld>
            <a:endParaRPr lang="en-US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A5085FF-83F8-4A7C-9D79-3E2011C04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</p:spTree>
    <p:extLst>
      <p:ext uri="{BB962C8B-B14F-4D97-AF65-F5344CB8AC3E}">
        <p14:creationId xmlns:p14="http://schemas.microsoft.com/office/powerpoint/2010/main" val="103329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91A5-C5CE-4BDD-81E3-C4FE35CD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4" y="-174279"/>
            <a:ext cx="10515600" cy="1325563"/>
          </a:xfrm>
        </p:spPr>
        <p:txBody>
          <a:bodyPr/>
          <a:lstStyle/>
          <a:p>
            <a:r>
              <a:rPr lang="en-US" dirty="0"/>
              <a:t>Property Tax Revenue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0AB4F-3929-481E-AA8F-136DE41E4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9364" y="862446"/>
            <a:ext cx="4520587" cy="50708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A 1.175 cent </a:t>
            </a:r>
            <a:r>
              <a:rPr lang="en-US" sz="1600" i="1" dirty="0">
                <a:solidFill>
                  <a:schemeClr val="bg1"/>
                </a:solidFill>
              </a:rPr>
              <a:t>decrease</a:t>
            </a:r>
            <a:r>
              <a:rPr lang="en-US" sz="1600" dirty="0">
                <a:solidFill>
                  <a:schemeClr val="bg1"/>
                </a:solidFill>
              </a:rPr>
              <a:t> in total rate from FY21.</a:t>
            </a:r>
            <a:endParaRPr lang="en-US" sz="1600" dirty="0">
              <a:solidFill>
                <a:schemeClr val="bg1"/>
              </a:solidFill>
              <a:cs typeface="Arial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This is the second year in a row Pearland has proposed a budget </a:t>
            </a:r>
            <a:r>
              <a:rPr lang="en-US" sz="1600" i="1" dirty="0">
                <a:solidFill>
                  <a:schemeClr val="bg1"/>
                </a:solidFill>
              </a:rPr>
              <a:t>below</a:t>
            </a:r>
            <a:r>
              <a:rPr lang="en-US" sz="1600" dirty="0">
                <a:solidFill>
                  <a:schemeClr val="bg1"/>
                </a:solidFill>
              </a:rPr>
              <a:t> the no-new-revenue rate (a property tax revenue cut according to State’s required worksheet).</a:t>
            </a:r>
            <a:endParaRPr lang="en-US" sz="1600" dirty="0">
              <a:solidFill>
                <a:schemeClr val="bg1"/>
              </a:solidFill>
              <a:cs typeface="Arial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solidFill>
                <a:schemeClr val="bg1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</a:rPr>
              <a:t>$27M in current collection to the General Fund; $34M to Debt Service Fund.</a:t>
            </a:r>
            <a:endParaRPr lang="en-US" sz="1600" dirty="0">
              <a:solidFill>
                <a:schemeClr val="bg1"/>
              </a:solidFill>
              <a:cs typeface="Arial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solidFill>
                <a:schemeClr val="bg1"/>
              </a:solidFill>
              <a:ea typeface="+mn-lt"/>
              <a:cs typeface="+mn-lt"/>
            </a:endParaRPr>
          </a:p>
          <a:p>
            <a:pPr algn="just">
              <a:spcBef>
                <a:spcPts val="600"/>
              </a:spcBef>
            </a:pPr>
            <a:r>
              <a:rPr lang="en-US" sz="1600" dirty="0">
                <a:ea typeface="+mn-lt"/>
                <a:cs typeface="+mn-lt"/>
              </a:rPr>
              <a:t>As recently as FY13 and FY 14 the debt rate was 71% of the levy, leaving only 30.5% available for operations. </a:t>
            </a:r>
            <a:r>
              <a:rPr lang="en-US" sz="1600" b="1" dirty="0">
                <a:ea typeface="+mn-lt"/>
                <a:cs typeface="+mn-lt"/>
              </a:rPr>
              <a:t>Debt rate includes the subsidy incentive for in-City MUD rebates</a:t>
            </a:r>
            <a:r>
              <a:rPr lang="en-US" sz="1600" dirty="0">
                <a:ea typeface="+mn-lt"/>
                <a:cs typeface="+mn-lt"/>
              </a:rPr>
              <a:t> which has grown by $475,544 since FY21 to a total </a:t>
            </a:r>
            <a:r>
              <a:rPr lang="en-US" sz="1600">
                <a:ea typeface="+mn-lt"/>
                <a:cs typeface="+mn-lt"/>
              </a:rPr>
              <a:t>of $7.7M.</a:t>
            </a:r>
            <a:endParaRPr lang="en-US" sz="1600" dirty="0">
              <a:ea typeface="+mn-lt"/>
              <a:cs typeface="+mn-lt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ea typeface="+mn-lt"/>
              <a:cs typeface="+mn-lt"/>
            </a:endParaRPr>
          </a:p>
          <a:p>
            <a:pPr algn="just">
              <a:spcBef>
                <a:spcPts val="600"/>
              </a:spcBef>
            </a:pPr>
            <a:r>
              <a:rPr lang="en-US" sz="1600" dirty="0">
                <a:ea typeface="+mn-lt"/>
                <a:cs typeface="+mn-lt"/>
              </a:rPr>
              <a:t>FY 22 makes 45% available for operations, which is a 2.7% increase from FY21.</a:t>
            </a:r>
            <a:endParaRPr lang="en-US" sz="16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EE88B94-CC1E-46AE-9903-1B6CD0ED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91" y="1468878"/>
            <a:ext cx="7265696" cy="4464408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B7B365-FB19-4887-BF93-20A4438E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8386D-F96D-4CAC-B5DC-6B20EF6B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3</a:t>
            </a:fld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1A4F17-5F3A-407D-AD12-7E55D206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</p:spTree>
    <p:extLst>
      <p:ext uri="{BB962C8B-B14F-4D97-AF65-F5344CB8AC3E}">
        <p14:creationId xmlns:p14="http://schemas.microsoft.com/office/powerpoint/2010/main" val="215385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3D7FE2-63C7-47D5-848E-D6688F3D1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Property </a:t>
            </a:r>
            <a:r>
              <a:rPr lang="en-US" dirty="0"/>
              <a:t>Tax </a:t>
            </a:r>
            <a:r>
              <a:rPr lang="en-US"/>
              <a:t>Decreases Since FY20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00BB-85FC-42F0-AC9F-5F6AB3231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C1EB8-DABD-49DE-8B17-C881E74C2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  <a:endParaRPr lang="en-US">
              <a:cs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E5D05-6F87-433F-A440-5FD419C0C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4B20FA-7FCF-4E15-B02A-67D9B3CFA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25748"/>
              </p:ext>
            </p:extLst>
          </p:nvPr>
        </p:nvGraphicFramePr>
        <p:xfrm>
          <a:off x="1047749" y="2543175"/>
          <a:ext cx="9801224" cy="2323753"/>
        </p:xfrm>
        <a:graphic>
          <a:graphicData uri="http://schemas.openxmlformats.org/drawingml/2006/table">
            <a:tbl>
              <a:tblPr firstRow="1" firstCol="1" bandRow="1"/>
              <a:tblGrid>
                <a:gridCol w="1456670">
                  <a:extLst>
                    <a:ext uri="{9D8B030D-6E8A-4147-A177-3AD203B41FA5}">
                      <a16:colId xmlns:a16="http://schemas.microsoft.com/office/drawing/2014/main" val="3209458350"/>
                    </a:ext>
                  </a:extLst>
                </a:gridCol>
                <a:gridCol w="1886606">
                  <a:extLst>
                    <a:ext uri="{9D8B030D-6E8A-4147-A177-3AD203B41FA5}">
                      <a16:colId xmlns:a16="http://schemas.microsoft.com/office/drawing/2014/main" val="4147676610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1028761979"/>
                    </a:ext>
                  </a:extLst>
                </a:gridCol>
                <a:gridCol w="3809998">
                  <a:extLst>
                    <a:ext uri="{9D8B030D-6E8A-4147-A177-3AD203B41FA5}">
                      <a16:colId xmlns:a16="http://schemas.microsoft.com/office/drawing/2014/main" val="471561351"/>
                    </a:ext>
                  </a:extLst>
                </a:gridCol>
              </a:tblGrid>
              <a:tr h="8770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No-New-Revenue Tax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City Adopted / Proposed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Difference between No-New-Revenue Rate and City Rate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326354"/>
                  </a:ext>
                </a:extLst>
              </a:tr>
              <a:tr h="5421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0.737640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0.720000 (adopted)</a:t>
                      </a:r>
                      <a:endParaRPr lang="en-US" sz="4000" dirty="0"/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687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0.017640</a:t>
                      </a:r>
                      <a:endParaRPr lang="en-US" sz="1800" dirty="0">
                        <a:solidFill>
                          <a:srgbClr val="5687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585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FY22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0.735485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0.708250 (proposed)</a:t>
                      </a:r>
                      <a:endParaRPr lang="en-US" sz="4000" dirty="0"/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5687A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0.027235</a:t>
                      </a:r>
                      <a:endParaRPr lang="en-US" sz="1800" dirty="0">
                        <a:solidFill>
                          <a:srgbClr val="5687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297380"/>
                  </a:ext>
                </a:extLst>
              </a:tr>
              <a:tr h="6258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4C788E"/>
                          </a:solidFill>
                          <a:effectLst/>
                          <a:latin typeface="Arial"/>
                          <a:cs typeface="Arial"/>
                        </a:rPr>
                        <a:t>Difference</a:t>
                      </a:r>
                      <a:endParaRPr lang="en-US" sz="4000">
                        <a:solidFill>
                          <a:srgbClr val="4C788E"/>
                        </a:solidFill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4C788E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0.044875</a:t>
                      </a:r>
                      <a:endParaRPr lang="en-US" sz="1800" dirty="0">
                        <a:solidFill>
                          <a:srgbClr val="4C788E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185" marR="2718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03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025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5490-5320-49FA-AAC3-4DD2B917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Property Tax Rate for FY22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6C534-54AE-4885-88C2-A98B21D36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10842"/>
            <a:ext cx="10990634" cy="859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>
                <a:solidFill>
                  <a:schemeClr val="bg1">
                    <a:lumMod val="60000"/>
                    <a:lumOff val="40000"/>
                  </a:schemeClr>
                </a:solidFill>
              </a:rPr>
              <a:t>0.316250 + 0.392000 =</a:t>
            </a:r>
            <a:r>
              <a:rPr lang="en-US" sz="5400"/>
              <a:t> </a:t>
            </a:r>
            <a:r>
              <a:rPr lang="en-US" sz="5400">
                <a:solidFill>
                  <a:srgbClr val="4A7FAB"/>
                </a:solidFill>
              </a:rPr>
              <a:t>0.708250</a:t>
            </a:r>
            <a:r>
              <a:rPr lang="en-US" sz="540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842BE-767E-40EF-8C08-5DF430FA98D5}"/>
              </a:ext>
            </a:extLst>
          </p:cNvPr>
          <p:cNvSpPr txBox="1"/>
          <p:nvPr/>
        </p:nvSpPr>
        <p:spPr>
          <a:xfrm>
            <a:off x="681747" y="3462770"/>
            <a:ext cx="3550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>
                    <a:lumMod val="60000"/>
                    <a:lumOff val="40000"/>
                  </a:schemeClr>
                </a:solidFill>
              </a:rPr>
              <a:t>Maintenance &amp; Operations 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9FE36C-7EBF-487B-A311-A0D72EBC7BAA}"/>
              </a:ext>
            </a:extLst>
          </p:cNvPr>
          <p:cNvSpPr txBox="1"/>
          <p:nvPr/>
        </p:nvSpPr>
        <p:spPr>
          <a:xfrm>
            <a:off x="4232342" y="3462770"/>
            <a:ext cx="3550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chemeClr val="bg1">
                    <a:lumMod val="60000"/>
                    <a:lumOff val="40000"/>
                  </a:schemeClr>
                </a:solidFill>
              </a:rPr>
              <a:t>Debt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3DA50-2CBD-457C-9E65-EFBED2582F5C}"/>
              </a:ext>
            </a:extLst>
          </p:cNvPr>
          <p:cNvSpPr txBox="1"/>
          <p:nvPr/>
        </p:nvSpPr>
        <p:spPr>
          <a:xfrm>
            <a:off x="7803205" y="3462769"/>
            <a:ext cx="35505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solidFill>
                  <a:srgbClr val="4A7FAB"/>
                </a:solidFill>
              </a:rPr>
              <a:t>Total Proposed Property Tax Rate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80E28E6-0D6F-43EB-A52E-33EEB1D2A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1C521A3-D846-492B-AF99-491920E9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5</a:t>
            </a:fld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073FB1C-598C-430B-9DB2-A4425FB06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</p:spTree>
    <p:extLst>
      <p:ext uri="{BB962C8B-B14F-4D97-AF65-F5344CB8AC3E}">
        <p14:creationId xmlns:p14="http://schemas.microsoft.com/office/powerpoint/2010/main" val="6902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E831AB-E2C3-4D33-84D8-67620F41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857" y="365125"/>
            <a:ext cx="10229850" cy="1242221"/>
          </a:xfrm>
        </p:spPr>
        <p:txBody>
          <a:bodyPr>
            <a:normAutofit fontScale="90000"/>
          </a:bodyPr>
          <a:lstStyle/>
          <a:p>
            <a:r>
              <a:rPr lang="en-US" dirty="0"/>
              <a:t>Council Discussion: Lowering the Property Tax Rate and Revenue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D5E477-48F5-4F5B-9952-3078BDFDF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857" y="1825625"/>
            <a:ext cx="11331415" cy="416369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A </a:t>
            </a:r>
            <a:r>
              <a:rPr lang="en-US"/>
              <a:t>property </a:t>
            </a:r>
            <a:r>
              <a:rPr lang="en-US" dirty="0"/>
              <a:t>further tax</a:t>
            </a:r>
            <a:r>
              <a:rPr lang="en-US"/>
              <a:t> rate</a:t>
            </a:r>
            <a:r>
              <a:rPr lang="en-US" dirty="0"/>
              <a:t> cut is not recommended by staff</a:t>
            </a:r>
            <a:r>
              <a:rPr lang="en-US"/>
              <a:t> as a cautious move to provide flexibility and meet future needs and commitments</a:t>
            </a:r>
            <a:endParaRPr lang="en-US" dirty="0"/>
          </a:p>
          <a:p>
            <a:r>
              <a:rPr lang="en-US" dirty="0"/>
              <a:t>If Council wishes to further lower the property tax rate the following amendment must be made:</a:t>
            </a:r>
          </a:p>
          <a:p>
            <a:pPr lvl="1"/>
            <a:r>
              <a:rPr lang="en-US" dirty="0"/>
              <a:t>“proposing an amendment to reduce the property tax rate  from a total of 0.708250 to 0.701416 – a difference of 0.006834 to be removed from the O&amp;M portion of the rate.”</a:t>
            </a:r>
          </a:p>
          <a:p>
            <a:pPr lvl="2"/>
            <a:r>
              <a:rPr lang="en-US" dirty="0"/>
              <a:t>This will reduce property tax revenue by $678,266 and TIRZ Administration revenue by $73,370 – a total of $751,636.</a:t>
            </a:r>
          </a:p>
          <a:p>
            <a:pPr lvl="2"/>
            <a:r>
              <a:rPr lang="en-US" dirty="0"/>
              <a:t>The total effect on the General Fund will be a reduction in revenue from a total of $100,353,728 to $99,602,092” – a reduction of $751,636.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066E5-F71F-4504-9501-B18F39AB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43AD2-0D99-4B08-8EBC-BAAFA5AC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25F01-1453-45CC-AD3C-3F2362391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2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E279A14-F7A9-487D-96BD-DAC5975CE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FY22 Property Tax Rate (</a:t>
            </a:r>
            <a:r>
              <a:rPr lang="en-US"/>
              <a:t>City portion)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E221F7E-AFCB-447B-90E1-1AC831593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Questions on tax rate?</a:t>
            </a:r>
          </a:p>
          <a:p>
            <a:r>
              <a:rPr lang="en-US" dirty="0"/>
              <a:t>Next Step: Vote on proposed tax rate (Second &amp; Final Reading) </a:t>
            </a:r>
            <a:endParaRPr lang="en-US" dirty="0">
              <a:cs typeface="Arial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17028-63E4-4E92-83F2-46F050F9B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9/27/21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5B696-C167-447F-9036-769759F1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FY22 Tax Rate Presentation Second Reading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60A189-71BC-40DE-81C0-2B25D66E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A3615-FBB5-45BB-A2CC-CA985B73D8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50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Y22 Budget PPT">
      <a:dk1>
        <a:srgbClr val="292929"/>
      </a:dk1>
      <a:lt1>
        <a:sysClr val="window" lastClr="FFFFFF"/>
      </a:lt1>
      <a:dk2>
        <a:srgbClr val="003264"/>
      </a:dk2>
      <a:lt2>
        <a:srgbClr val="FFFFFF"/>
      </a:lt2>
      <a:accent1>
        <a:srgbClr val="005CB9"/>
      </a:accent1>
      <a:accent2>
        <a:srgbClr val="007AC3"/>
      </a:accent2>
      <a:accent3>
        <a:srgbClr val="00AB67"/>
      </a:accent3>
      <a:accent4>
        <a:srgbClr val="FFF139"/>
      </a:accent4>
      <a:accent5>
        <a:srgbClr val="C20F2F"/>
      </a:accent5>
      <a:accent6>
        <a:srgbClr val="FFFFFF"/>
      </a:accent6>
      <a:hlink>
        <a:srgbClr val="007A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FY22 Budget PPT">
      <a:dk1>
        <a:srgbClr val="292929"/>
      </a:dk1>
      <a:lt1>
        <a:sysClr val="window" lastClr="FFFFFF"/>
      </a:lt1>
      <a:dk2>
        <a:srgbClr val="003264"/>
      </a:dk2>
      <a:lt2>
        <a:srgbClr val="FFFFFF"/>
      </a:lt2>
      <a:accent1>
        <a:srgbClr val="005CB9"/>
      </a:accent1>
      <a:accent2>
        <a:srgbClr val="007AC3"/>
      </a:accent2>
      <a:accent3>
        <a:srgbClr val="00AB67"/>
      </a:accent3>
      <a:accent4>
        <a:srgbClr val="FFF139"/>
      </a:accent4>
      <a:accent5>
        <a:srgbClr val="C20F2F"/>
      </a:accent5>
      <a:accent6>
        <a:srgbClr val="FFFFFF"/>
      </a:accent6>
      <a:hlink>
        <a:srgbClr val="007A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Custom 21">
      <a:dk1>
        <a:srgbClr val="3F3F3F"/>
      </a:dk1>
      <a:lt1>
        <a:srgbClr val="3F3F3F"/>
      </a:lt1>
      <a:dk2>
        <a:srgbClr val="3F3F3F"/>
      </a:dk2>
      <a:lt2>
        <a:srgbClr val="3F3F3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3c3592-f9bd-403b-ba7f-b86f7a9e57f6">
      <UserInfo>
        <DisplayName>Melanie Lawson</DisplayName>
        <AccountId>33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44023BBBC646498205D2D27107ECE1" ma:contentTypeVersion="5" ma:contentTypeDescription="Create a new document." ma:contentTypeScope="" ma:versionID="9236b3ff9d02ac4eac0aa0d6bbc2a49d">
  <xsd:schema xmlns:xsd="http://www.w3.org/2001/XMLSchema" xmlns:xs="http://www.w3.org/2001/XMLSchema" xmlns:p="http://schemas.microsoft.com/office/2006/metadata/properties" xmlns:ns2="83f1f66b-64fe-4e0d-8f0d-95dfedded2ae" xmlns:ns3="e43c3592-f9bd-403b-ba7f-b86f7a9e57f6" targetNamespace="http://schemas.microsoft.com/office/2006/metadata/properties" ma:root="true" ma:fieldsID="4978cc68fadde049e8f3568b8d5af7d0" ns2:_="" ns3:_="">
    <xsd:import namespace="83f1f66b-64fe-4e0d-8f0d-95dfedded2ae"/>
    <xsd:import namespace="e43c3592-f9bd-403b-ba7f-b86f7a9e57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f66b-64fe-4e0d-8f0d-95dfedded2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3c3592-f9bd-403b-ba7f-b86f7a9e57f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7DC54-E88B-413C-A4B1-04468A3F5D5B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2006/metadata/properties"/>
    <ds:schemaRef ds:uri="e43c3592-f9bd-403b-ba7f-b86f7a9e57f6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83f1f66b-64fe-4e0d-8f0d-95dfedded2ae"/>
  </ds:schemaRefs>
</ds:datastoreItem>
</file>

<file path=customXml/itemProps2.xml><?xml version="1.0" encoding="utf-8"?>
<ds:datastoreItem xmlns:ds="http://schemas.openxmlformats.org/officeDocument/2006/customXml" ds:itemID="{A36C4F65-7543-4683-8E1F-83039B3323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B2BE61-6D6F-490E-B1D1-5625618D2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f1f66b-64fe-4e0d-8f0d-95dfedded2ae"/>
    <ds:schemaRef ds:uri="e43c3592-f9bd-403b-ba7f-b86f7a9e5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</TotalTime>
  <Words>479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Office Theme</vt:lpstr>
      <vt:lpstr>2_Custom Design</vt:lpstr>
      <vt:lpstr>Custom Design</vt:lpstr>
      <vt:lpstr>1_Custom Design</vt:lpstr>
      <vt:lpstr>PowerPoint Presentation</vt:lpstr>
      <vt:lpstr>Taxable Value</vt:lpstr>
      <vt:lpstr>Property Tax Revenue</vt:lpstr>
      <vt:lpstr>Property Tax Decreases Since FY20</vt:lpstr>
      <vt:lpstr>Proposed Property Tax Rate for FY22</vt:lpstr>
      <vt:lpstr>Council Discussion: Lowering the Property Tax Rate and Revenue</vt:lpstr>
      <vt:lpstr>FY22 Property Tax Rate (City portion)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Highburger</dc:creator>
  <cp:lastModifiedBy>Melanie Lawson</cp:lastModifiedBy>
  <cp:revision>3</cp:revision>
  <dcterms:created xsi:type="dcterms:W3CDTF">2021-07-29T15:13:58Z</dcterms:created>
  <dcterms:modified xsi:type="dcterms:W3CDTF">2021-09-28T21:54:00Z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0x0101004A44023BBBC646498205D2D27107ECE1</vt:lpwstr>
  </property>
</Properties>
</file>